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2" r:id="rId6"/>
    <p:sldId id="260" r:id="rId7"/>
    <p:sldId id="261" r:id="rId8"/>
    <p:sldId id="265" r:id="rId9"/>
    <p:sldId id="263" r:id="rId10"/>
    <p:sldId id="264"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735" autoAdjust="0"/>
  </p:normalViewPr>
  <p:slideViewPr>
    <p:cSldViewPr snapToGrid="0">
      <p:cViewPr varScale="1">
        <p:scale>
          <a:sx n="36" d="100"/>
          <a:sy n="36" d="100"/>
        </p:scale>
        <p:origin x="118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4C202-12BB-4893-A3C6-2323918D63F3}" type="datetimeFigureOut">
              <a:rPr lang="en-US" smtClean="0"/>
              <a:t>6/17/2021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B18ED5-20F9-4083-A372-7308E4EA0D9C}" type="slidenum">
              <a:rPr lang="en-US" smtClean="0"/>
              <a:t>‹#›</a:t>
            </a:fld>
            <a:endParaRPr lang="en-US"/>
          </a:p>
        </p:txBody>
      </p:sp>
    </p:spTree>
    <p:extLst>
      <p:ext uri="{BB962C8B-B14F-4D97-AF65-F5344CB8AC3E}">
        <p14:creationId xmlns:p14="http://schemas.microsoft.com/office/powerpoint/2010/main" val="805994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B18ED5-20F9-4083-A372-7308E4EA0D9C}" type="slidenum">
              <a:rPr lang="en-US" smtClean="0"/>
              <a:t>2</a:t>
            </a:fld>
            <a:endParaRPr lang="en-US"/>
          </a:p>
        </p:txBody>
      </p:sp>
    </p:spTree>
    <p:extLst>
      <p:ext uri="{BB962C8B-B14F-4D97-AF65-F5344CB8AC3E}">
        <p14:creationId xmlns:p14="http://schemas.microsoft.com/office/powerpoint/2010/main" val="1749753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B18ED5-20F9-4083-A372-7308E4EA0D9C}" type="slidenum">
              <a:rPr lang="en-US" smtClean="0"/>
              <a:t>3</a:t>
            </a:fld>
            <a:endParaRPr lang="en-US"/>
          </a:p>
        </p:txBody>
      </p:sp>
    </p:spTree>
    <p:extLst>
      <p:ext uri="{BB962C8B-B14F-4D97-AF65-F5344CB8AC3E}">
        <p14:creationId xmlns:p14="http://schemas.microsoft.com/office/powerpoint/2010/main" val="3347146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B18ED5-20F9-4083-A372-7308E4EA0D9C}" type="slidenum">
              <a:rPr lang="en-US" smtClean="0"/>
              <a:t>4</a:t>
            </a:fld>
            <a:endParaRPr lang="en-US"/>
          </a:p>
        </p:txBody>
      </p:sp>
    </p:spTree>
    <p:extLst>
      <p:ext uri="{BB962C8B-B14F-4D97-AF65-F5344CB8AC3E}">
        <p14:creationId xmlns:p14="http://schemas.microsoft.com/office/powerpoint/2010/main" val="446014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B18ED5-20F9-4083-A372-7308E4EA0D9C}" type="slidenum">
              <a:rPr lang="en-US" smtClean="0"/>
              <a:t>5</a:t>
            </a:fld>
            <a:endParaRPr lang="en-US"/>
          </a:p>
        </p:txBody>
      </p:sp>
    </p:spTree>
    <p:extLst>
      <p:ext uri="{BB962C8B-B14F-4D97-AF65-F5344CB8AC3E}">
        <p14:creationId xmlns:p14="http://schemas.microsoft.com/office/powerpoint/2010/main" val="3538723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68B20E-0D36-4EB7-AE85-505E32C269D8}"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3494640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68B20E-0D36-4EB7-AE85-505E32C269D8}"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2335291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68B20E-0D36-4EB7-AE85-505E32C269D8}"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97224A-8CFA-4830-9340-4B7837E945D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78666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68B20E-0D36-4EB7-AE85-505E32C269D8}"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31799380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68B20E-0D36-4EB7-AE85-505E32C269D8}"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97224A-8CFA-4830-9340-4B7837E945D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68928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68B20E-0D36-4EB7-AE85-505E32C269D8}"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18553701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68B20E-0D36-4EB7-AE85-505E32C269D8}"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5768775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68B20E-0D36-4EB7-AE85-505E32C269D8}"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234686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68B20E-0D36-4EB7-AE85-505E32C269D8}"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2260920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68B20E-0D36-4EB7-AE85-505E32C269D8}"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367678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68B20E-0D36-4EB7-AE85-505E32C269D8}"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1782098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B68B20E-0D36-4EB7-AE85-505E32C269D8}" type="datetimeFigureOut">
              <a:rPr lang="en-US" smtClean="0"/>
              <a:t>6/17/2021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830799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68B20E-0D36-4EB7-AE85-505E32C269D8}" type="datetimeFigureOut">
              <a:rPr lang="en-US" smtClean="0"/>
              <a:t>6/17/2021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2336622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68B20E-0D36-4EB7-AE85-505E32C269D8}" type="datetimeFigureOut">
              <a:rPr lang="en-US" smtClean="0"/>
              <a:t>6/17/2021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2794192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B68B20E-0D36-4EB7-AE85-505E32C269D8}"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2129344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68B20E-0D36-4EB7-AE85-505E32C269D8}"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97224A-8CFA-4830-9340-4B7837E945D0}" type="slidenum">
              <a:rPr lang="en-US" smtClean="0"/>
              <a:t>‹#›</a:t>
            </a:fld>
            <a:endParaRPr lang="en-US"/>
          </a:p>
        </p:txBody>
      </p:sp>
    </p:spTree>
    <p:extLst>
      <p:ext uri="{BB962C8B-B14F-4D97-AF65-F5344CB8AC3E}">
        <p14:creationId xmlns:p14="http://schemas.microsoft.com/office/powerpoint/2010/main" val="170607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B68B20E-0D36-4EB7-AE85-505E32C269D8}" type="datetimeFigureOut">
              <a:rPr lang="en-US" smtClean="0"/>
              <a:t>6/17/2021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697224A-8CFA-4830-9340-4B7837E945D0}" type="slidenum">
              <a:rPr lang="en-US" smtClean="0"/>
              <a:t>‹#›</a:t>
            </a:fld>
            <a:endParaRPr lang="en-US"/>
          </a:p>
        </p:txBody>
      </p:sp>
    </p:spTree>
    <p:extLst>
      <p:ext uri="{BB962C8B-B14F-4D97-AF65-F5344CB8AC3E}">
        <p14:creationId xmlns:p14="http://schemas.microsoft.com/office/powerpoint/2010/main" val="33623854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98A6C-80A7-4560-A1B8-F1F859D41755}"/>
              </a:ext>
            </a:extLst>
          </p:cNvPr>
          <p:cNvSpPr>
            <a:spLocks noGrp="1"/>
          </p:cNvSpPr>
          <p:nvPr>
            <p:ph type="ctrTitle"/>
          </p:nvPr>
        </p:nvSpPr>
        <p:spPr>
          <a:xfrm>
            <a:off x="1723635" y="2404531"/>
            <a:ext cx="7766936" cy="1646302"/>
          </a:xfrm>
        </p:spPr>
        <p:txBody>
          <a:bodyPr/>
          <a:lstStyle/>
          <a:p>
            <a:pPr algn="ctr"/>
            <a:r>
              <a:rPr lang="en-US" sz="3600" dirty="0"/>
              <a:t>GAAP and IFRS</a:t>
            </a:r>
          </a:p>
        </p:txBody>
      </p:sp>
      <p:sp>
        <p:nvSpPr>
          <p:cNvPr id="3" name="Subtitle 2">
            <a:extLst>
              <a:ext uri="{FF2B5EF4-FFF2-40B4-BE49-F238E27FC236}">
                <a16:creationId xmlns:a16="http://schemas.microsoft.com/office/drawing/2014/main" id="{FBDF5B44-C1F9-484F-89A2-60CF3BBB4B95}"/>
              </a:ext>
            </a:extLst>
          </p:cNvPr>
          <p:cNvSpPr>
            <a:spLocks noGrp="1"/>
          </p:cNvSpPr>
          <p:nvPr>
            <p:ph type="subTitle" idx="1"/>
          </p:nvPr>
        </p:nvSpPr>
        <p:spPr>
          <a:xfrm>
            <a:off x="1507067" y="4050833"/>
            <a:ext cx="7685059" cy="1096899"/>
          </a:xfrm>
        </p:spPr>
        <p:txBody>
          <a:bodyPr>
            <a:normAutofit lnSpcReduction="10000"/>
          </a:bodyPr>
          <a:lstStyle/>
          <a:p>
            <a:pPr algn="ctr"/>
            <a:r>
              <a:rPr lang="en-US" dirty="0"/>
              <a:t>Institutional Affiliation</a:t>
            </a:r>
          </a:p>
          <a:p>
            <a:pPr algn="ctr"/>
            <a:r>
              <a:rPr lang="en-US" dirty="0"/>
              <a:t>Students Name</a:t>
            </a:r>
          </a:p>
          <a:p>
            <a:pPr algn="ctr"/>
            <a:r>
              <a:rPr lang="en-US" dirty="0"/>
              <a:t>Date</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314120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00CE1-A7EE-4BE5-8BE6-790A22280A16}"/>
              </a:ext>
            </a:extLst>
          </p:cNvPr>
          <p:cNvSpPr>
            <a:spLocks noGrp="1"/>
          </p:cNvSpPr>
          <p:nvPr>
            <p:ph type="title"/>
          </p:nvPr>
        </p:nvSpPr>
        <p:spPr/>
        <p:txBody>
          <a:bodyPr/>
          <a:lstStyle/>
          <a:p>
            <a:pPr algn="ctr"/>
            <a:r>
              <a:rPr lang="en-US" b="1" dirty="0"/>
              <a:t>Change from GAAP to IFRS </a:t>
            </a:r>
          </a:p>
        </p:txBody>
      </p:sp>
      <p:sp>
        <p:nvSpPr>
          <p:cNvPr id="3" name="Content Placeholder 2">
            <a:extLst>
              <a:ext uri="{FF2B5EF4-FFF2-40B4-BE49-F238E27FC236}">
                <a16:creationId xmlns:a16="http://schemas.microsoft.com/office/drawing/2014/main" id="{A13422C3-2562-499E-9533-D722A7F07C95}"/>
              </a:ext>
            </a:extLst>
          </p:cNvPr>
          <p:cNvSpPr>
            <a:spLocks noGrp="1"/>
          </p:cNvSpPr>
          <p:nvPr>
            <p:ph idx="1"/>
          </p:nvPr>
        </p:nvSpPr>
        <p:spPr/>
        <p:txBody>
          <a:bodyPr>
            <a:normAutofit/>
          </a:bodyPr>
          <a:lstStyle/>
          <a:p>
            <a:r>
              <a:rPr lang="en-US" dirty="0"/>
              <a:t>I am for the proposed change from GAAP TO IFRS because of the following reasons.</a:t>
            </a:r>
          </a:p>
          <a:p>
            <a:r>
              <a:rPr lang="en-US" dirty="0"/>
              <a:t>IFRS determines areas for improvement and conducts a competitive analysis.</a:t>
            </a:r>
          </a:p>
          <a:p>
            <a:r>
              <a:rPr lang="en-US" dirty="0"/>
              <a:t>IFRS gives you detailed information on how much money your company spends.</a:t>
            </a:r>
          </a:p>
          <a:p>
            <a:r>
              <a:rPr lang="en-US" dirty="0"/>
              <a:t>IFRS assists in gaining shareholder trust. </a:t>
            </a:r>
          </a:p>
          <a:p>
            <a:r>
              <a:rPr lang="en-US" dirty="0"/>
              <a:t>IFRS assists  in Making Pre-Planning Decisions.</a:t>
            </a:r>
          </a:p>
          <a:p>
            <a:r>
              <a:rPr lang="en-US" dirty="0"/>
              <a:t> In IFRS consistency is upheld.</a:t>
            </a:r>
          </a:p>
          <a:p>
            <a:r>
              <a:rPr lang="en-US" dirty="0"/>
              <a:t>Risks of fraud are reduced under IFRS.</a:t>
            </a:r>
          </a:p>
        </p:txBody>
      </p:sp>
    </p:spTree>
    <p:extLst>
      <p:ext uri="{BB962C8B-B14F-4D97-AF65-F5344CB8AC3E}">
        <p14:creationId xmlns:p14="http://schemas.microsoft.com/office/powerpoint/2010/main" val="1481706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DBF63-819D-4918-802F-D675E747B9DF}"/>
              </a:ext>
            </a:extLst>
          </p:cNvPr>
          <p:cNvSpPr>
            <a:spLocks noGrp="1"/>
          </p:cNvSpPr>
          <p:nvPr>
            <p:ph type="title"/>
          </p:nvPr>
        </p:nvSpPr>
        <p:spPr/>
        <p:txBody>
          <a:bodyPr/>
          <a:lstStyle/>
          <a:p>
            <a:pPr algn="ctr"/>
            <a:r>
              <a:rPr lang="en-US" b="1" dirty="0"/>
              <a:t>References</a:t>
            </a:r>
          </a:p>
        </p:txBody>
      </p:sp>
      <p:sp>
        <p:nvSpPr>
          <p:cNvPr id="3" name="Content Placeholder 2">
            <a:extLst>
              <a:ext uri="{FF2B5EF4-FFF2-40B4-BE49-F238E27FC236}">
                <a16:creationId xmlns:a16="http://schemas.microsoft.com/office/drawing/2014/main" id="{A59A0A41-D9D1-4B3C-B99F-6020F525CE2F}"/>
              </a:ext>
            </a:extLst>
          </p:cNvPr>
          <p:cNvSpPr>
            <a:spLocks noGrp="1"/>
          </p:cNvSpPr>
          <p:nvPr>
            <p:ph idx="1"/>
          </p:nvPr>
        </p:nvSpPr>
        <p:spPr/>
        <p:txBody>
          <a:bodyPr>
            <a:normAutofit/>
          </a:bodyPr>
          <a:lstStyle/>
          <a:p>
            <a:r>
              <a:rPr lang="en-US" dirty="0"/>
              <a:t>Dimitriou, M. (2020). What is the importance of financial reporting from Local GAAP to IFRS for companies, and how can the accounting treatment influence this factor within firms’ valuation concept?. In Multinational Finance Conference Booklet (Vol. 27, p. 25).</a:t>
            </a:r>
          </a:p>
          <a:p>
            <a:r>
              <a:rPr lang="en-US" dirty="0"/>
              <a:t>Lee, K., &amp; Lee, S. (2020). Rule-vs. Principle-Based Accounting Standard and Earnings Characteristics: An Analysis Using ASC 606. Principle-Based Accounting Standard and Earnings Characteristics: An Analysis Using ASC, 606.</a:t>
            </a:r>
          </a:p>
          <a:p>
            <a:r>
              <a:rPr lang="en-US" dirty="0"/>
              <a:t>Armitage, S., Hou, W., Sarkar, S., &amp; Talaulicar, T. (2017). Corporate governance challenges in emerging economies. Corporate Governance: An International Review, Forthcoming.</a:t>
            </a:r>
          </a:p>
        </p:txBody>
      </p:sp>
    </p:spTree>
    <p:extLst>
      <p:ext uri="{BB962C8B-B14F-4D97-AF65-F5344CB8AC3E}">
        <p14:creationId xmlns:p14="http://schemas.microsoft.com/office/powerpoint/2010/main" val="2336878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23020-FD76-46C4-BBA1-AE3D0A1CDE6B}"/>
              </a:ext>
            </a:extLst>
          </p:cNvPr>
          <p:cNvSpPr>
            <a:spLocks noGrp="1"/>
          </p:cNvSpPr>
          <p:nvPr>
            <p:ph type="title"/>
          </p:nvPr>
        </p:nvSpPr>
        <p:spPr>
          <a:xfrm>
            <a:off x="1797666" y="609599"/>
            <a:ext cx="8596668" cy="1320800"/>
          </a:xfrm>
        </p:spPr>
        <p:txBody>
          <a:bodyPr/>
          <a:lstStyle/>
          <a:p>
            <a:r>
              <a:rPr lang="en-US" b="1" dirty="0"/>
              <a:t>Introduction to GAAP</a:t>
            </a:r>
          </a:p>
        </p:txBody>
      </p:sp>
      <p:sp>
        <p:nvSpPr>
          <p:cNvPr id="3" name="Content Placeholder 2">
            <a:extLst>
              <a:ext uri="{FF2B5EF4-FFF2-40B4-BE49-F238E27FC236}">
                <a16:creationId xmlns:a16="http://schemas.microsoft.com/office/drawing/2014/main" id="{DD507BDE-C9B7-42E1-9C47-76304D2816C7}"/>
              </a:ext>
            </a:extLst>
          </p:cNvPr>
          <p:cNvSpPr>
            <a:spLocks noGrp="1"/>
          </p:cNvSpPr>
          <p:nvPr>
            <p:ph idx="1"/>
          </p:nvPr>
        </p:nvSpPr>
        <p:spPr/>
        <p:txBody>
          <a:bodyPr/>
          <a:lstStyle/>
          <a:p>
            <a:r>
              <a:rPr lang="en-US" dirty="0"/>
              <a:t>GAAP is the short form of  Generally Accepted Accounting Principles.</a:t>
            </a:r>
          </a:p>
          <a:p>
            <a:r>
              <a:rPr lang="en-US" dirty="0"/>
              <a:t>Sometimes can also be referred to as US GAAP.</a:t>
            </a:r>
          </a:p>
          <a:p>
            <a:r>
              <a:rPr lang="en-US" dirty="0"/>
              <a:t>Refers to a  collection of accounting principles, standards, and procedures.</a:t>
            </a:r>
          </a:p>
          <a:p>
            <a:r>
              <a:rPr lang="en-US" dirty="0"/>
              <a:t>The set of principles are created by Financial  Accounting  Standards Board (FASB).</a:t>
            </a:r>
          </a:p>
          <a:p>
            <a:r>
              <a:rPr lang="en-US" dirty="0"/>
              <a:t>Most of the United States companies stick to this  system of accounting.</a:t>
            </a:r>
          </a:p>
          <a:p>
            <a:endParaRPr lang="en-US" dirty="0"/>
          </a:p>
          <a:p>
            <a:endParaRPr lang="en-US" dirty="0"/>
          </a:p>
          <a:p>
            <a:endParaRPr lang="en-US" dirty="0"/>
          </a:p>
        </p:txBody>
      </p:sp>
    </p:spTree>
    <p:extLst>
      <p:ext uri="{BB962C8B-B14F-4D97-AF65-F5344CB8AC3E}">
        <p14:creationId xmlns:p14="http://schemas.microsoft.com/office/powerpoint/2010/main" val="2668726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ECAD3-CBD1-4419-83CF-5BCEB667CB71}"/>
              </a:ext>
            </a:extLst>
          </p:cNvPr>
          <p:cNvSpPr>
            <a:spLocks noGrp="1"/>
          </p:cNvSpPr>
          <p:nvPr>
            <p:ph type="title"/>
          </p:nvPr>
        </p:nvSpPr>
        <p:spPr/>
        <p:txBody>
          <a:bodyPr/>
          <a:lstStyle/>
          <a:p>
            <a:pPr algn="ctr"/>
            <a:r>
              <a:rPr lang="en-US" dirty="0"/>
              <a:t>IFRS</a:t>
            </a:r>
          </a:p>
        </p:txBody>
      </p:sp>
      <p:sp>
        <p:nvSpPr>
          <p:cNvPr id="3" name="Content Placeholder 2">
            <a:extLst>
              <a:ext uri="{FF2B5EF4-FFF2-40B4-BE49-F238E27FC236}">
                <a16:creationId xmlns:a16="http://schemas.microsoft.com/office/drawing/2014/main" id="{C7B9DAA6-BE6E-4996-B789-B56BD495F6A2}"/>
              </a:ext>
            </a:extLst>
          </p:cNvPr>
          <p:cNvSpPr>
            <a:spLocks noGrp="1"/>
          </p:cNvSpPr>
          <p:nvPr>
            <p:ph idx="1"/>
          </p:nvPr>
        </p:nvSpPr>
        <p:spPr/>
        <p:txBody>
          <a:bodyPr/>
          <a:lstStyle/>
          <a:p>
            <a:r>
              <a:rPr lang="en-US" dirty="0"/>
              <a:t>Is the short form for International Financial Reporting Standards.</a:t>
            </a:r>
          </a:p>
          <a:p>
            <a:r>
              <a:rPr lang="en-US" dirty="0"/>
              <a:t>It's a set of accounting and reporting standards that govern how accountancy events should be represented in financial statements for a given company.</a:t>
            </a:r>
          </a:p>
          <a:p>
            <a:r>
              <a:rPr lang="en-US" dirty="0"/>
              <a:t>This accounting system is used not only in the United States but also in other countries hence the name international.</a:t>
            </a:r>
          </a:p>
          <a:p>
            <a:r>
              <a:rPr lang="en-US" dirty="0"/>
              <a:t>The International Accounting Standards Board(IASB)  establishes  the guidelines used in this system of accounting.</a:t>
            </a:r>
          </a:p>
          <a:p>
            <a:endParaRPr lang="en-US" dirty="0"/>
          </a:p>
        </p:txBody>
      </p:sp>
    </p:spTree>
    <p:extLst>
      <p:ext uri="{BB962C8B-B14F-4D97-AF65-F5344CB8AC3E}">
        <p14:creationId xmlns:p14="http://schemas.microsoft.com/office/powerpoint/2010/main" val="4172353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59227-77C5-409A-97EF-EAD26A558F6D}"/>
              </a:ext>
            </a:extLst>
          </p:cNvPr>
          <p:cNvSpPr>
            <a:spLocks noGrp="1"/>
          </p:cNvSpPr>
          <p:nvPr>
            <p:ph type="title"/>
          </p:nvPr>
        </p:nvSpPr>
        <p:spPr/>
        <p:txBody>
          <a:bodyPr>
            <a:normAutofit fontScale="90000"/>
          </a:bodyPr>
          <a:lstStyle/>
          <a:p>
            <a:pPr algn="ctr"/>
            <a:r>
              <a:rPr lang="en-US" b="1" dirty="0"/>
              <a:t>Differences Between Rule-Based and Principle Based accounting</a:t>
            </a:r>
            <a:br>
              <a:rPr lang="en-US" b="1" dirty="0"/>
            </a:br>
            <a:r>
              <a:rPr lang="en-US" b="1" dirty="0"/>
              <a:t>1.Ruled-based</a:t>
            </a:r>
          </a:p>
        </p:txBody>
      </p:sp>
      <p:sp>
        <p:nvSpPr>
          <p:cNvPr id="3" name="Content Placeholder 2">
            <a:extLst>
              <a:ext uri="{FF2B5EF4-FFF2-40B4-BE49-F238E27FC236}">
                <a16:creationId xmlns:a16="http://schemas.microsoft.com/office/drawing/2014/main" id="{BDEAE9F1-164B-4607-9089-DC137050CBEB}"/>
              </a:ext>
            </a:extLst>
          </p:cNvPr>
          <p:cNvSpPr>
            <a:spLocks noGrp="1"/>
          </p:cNvSpPr>
          <p:nvPr>
            <p:ph idx="1"/>
          </p:nvPr>
        </p:nvSpPr>
        <p:spPr/>
        <p:txBody>
          <a:bodyPr>
            <a:normAutofit/>
          </a:bodyPr>
          <a:lstStyle/>
          <a:p>
            <a:r>
              <a:rPr lang="en-US" dirty="0"/>
              <a:t>A control model is preferred by rule-based accounting.</a:t>
            </a:r>
          </a:p>
          <a:p>
            <a:r>
              <a:rPr lang="en-US" dirty="0"/>
              <a:t>Extraordinary items are not segregated in the income statement under rule based accounting.</a:t>
            </a:r>
          </a:p>
          <a:p>
            <a:r>
              <a:rPr lang="en-US" dirty="0"/>
              <a:t>The earning-per-share calculation under rule based accounting does not average the separate interim period calculations.</a:t>
            </a:r>
          </a:p>
          <a:p>
            <a:r>
              <a:rPr lang="en-US" dirty="0"/>
              <a:t>If certain requirements are met, development costs can be capitalized under rule-based accounting.</a:t>
            </a:r>
          </a:p>
          <a:p>
            <a:r>
              <a:rPr lang="en-US" dirty="0"/>
              <a:t>LIFO is not permitted under rule-based accounting system.</a:t>
            </a:r>
          </a:p>
          <a:p>
            <a:r>
              <a:rPr lang="en-US" dirty="0"/>
              <a:t> rule based accounting system is used internationally.</a:t>
            </a:r>
          </a:p>
          <a:p>
            <a:r>
              <a:rPr lang="en-US" dirty="0"/>
              <a:t>Allows for inventory write-down reversals </a:t>
            </a:r>
          </a:p>
          <a:p>
            <a:endParaRPr lang="en-US" dirty="0"/>
          </a:p>
          <a:p>
            <a:pPr marL="0" indent="0">
              <a:buNone/>
            </a:pPr>
            <a:endParaRPr lang="en-US" dirty="0"/>
          </a:p>
        </p:txBody>
      </p:sp>
    </p:spTree>
    <p:extLst>
      <p:ext uri="{BB962C8B-B14F-4D97-AF65-F5344CB8AC3E}">
        <p14:creationId xmlns:p14="http://schemas.microsoft.com/office/powerpoint/2010/main" val="190240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59227-77C5-409A-97EF-EAD26A558F6D}"/>
              </a:ext>
            </a:extLst>
          </p:cNvPr>
          <p:cNvSpPr>
            <a:spLocks noGrp="1"/>
          </p:cNvSpPr>
          <p:nvPr>
            <p:ph type="title"/>
          </p:nvPr>
        </p:nvSpPr>
        <p:spPr/>
        <p:txBody>
          <a:bodyPr>
            <a:normAutofit/>
          </a:bodyPr>
          <a:lstStyle/>
          <a:p>
            <a:pPr algn="ctr"/>
            <a:r>
              <a:rPr lang="en-US" b="1" dirty="0"/>
              <a:t>Continued</a:t>
            </a:r>
            <a:br>
              <a:rPr lang="en-US" b="1" dirty="0"/>
            </a:br>
            <a:r>
              <a:rPr lang="en-US" b="1" dirty="0"/>
              <a:t>1.Ruled-based</a:t>
            </a:r>
          </a:p>
        </p:txBody>
      </p:sp>
      <p:sp>
        <p:nvSpPr>
          <p:cNvPr id="3" name="Content Placeholder 2">
            <a:extLst>
              <a:ext uri="{FF2B5EF4-FFF2-40B4-BE49-F238E27FC236}">
                <a16:creationId xmlns:a16="http://schemas.microsoft.com/office/drawing/2014/main" id="{BDEAE9F1-164B-4607-9089-DC137050CBEB}"/>
              </a:ext>
            </a:extLst>
          </p:cNvPr>
          <p:cNvSpPr>
            <a:spLocks noGrp="1"/>
          </p:cNvSpPr>
          <p:nvPr>
            <p:ph idx="1"/>
          </p:nvPr>
        </p:nvSpPr>
        <p:spPr/>
        <p:txBody>
          <a:bodyPr>
            <a:normAutofit/>
          </a:bodyPr>
          <a:lstStyle/>
          <a:p>
            <a:r>
              <a:rPr lang="en-US" dirty="0"/>
              <a:t>Rule based evaluation allows for fair revaluation of assets, if the it can be quantified in a reliable way.</a:t>
            </a:r>
          </a:p>
          <a:p>
            <a:r>
              <a:rPr lang="en-US" dirty="0"/>
              <a:t>Except for goodwill, rule based accounting allows impairment losses to be reversed for all categories of assets.</a:t>
            </a:r>
          </a:p>
          <a:p>
            <a:r>
              <a:rPr lang="en-US" dirty="0"/>
              <a:t>Fixed assets are originally valued at cost under rule based accounting but they can be revalued up or down to market value subsequently.</a:t>
            </a:r>
          </a:p>
          <a:p>
            <a:r>
              <a:rPr lang="en-US" dirty="0"/>
              <a:t>Investment property, which is defined as property owned for rentals revenue and capital development, is included in rule-based accounting.</a:t>
            </a:r>
          </a:p>
          <a:p>
            <a:pPr marL="0" indent="0">
              <a:buNone/>
            </a:pPr>
            <a:endParaRPr lang="en-US" dirty="0"/>
          </a:p>
        </p:txBody>
      </p:sp>
    </p:spTree>
    <p:extLst>
      <p:ext uri="{BB962C8B-B14F-4D97-AF65-F5344CB8AC3E}">
        <p14:creationId xmlns:p14="http://schemas.microsoft.com/office/powerpoint/2010/main" val="3137455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9D117-D82E-4485-B3EA-842E6C1DE155}"/>
              </a:ext>
            </a:extLst>
          </p:cNvPr>
          <p:cNvSpPr>
            <a:spLocks noGrp="1"/>
          </p:cNvSpPr>
          <p:nvPr>
            <p:ph type="title"/>
          </p:nvPr>
        </p:nvSpPr>
        <p:spPr/>
        <p:txBody>
          <a:bodyPr/>
          <a:lstStyle/>
          <a:p>
            <a:pPr algn="ctr"/>
            <a:r>
              <a:rPr lang="en-US" b="1" dirty="0"/>
              <a:t>2. Principle Based Accounting</a:t>
            </a:r>
          </a:p>
        </p:txBody>
      </p:sp>
      <p:sp>
        <p:nvSpPr>
          <p:cNvPr id="3" name="Content Placeholder 2">
            <a:extLst>
              <a:ext uri="{FF2B5EF4-FFF2-40B4-BE49-F238E27FC236}">
                <a16:creationId xmlns:a16="http://schemas.microsoft.com/office/drawing/2014/main" id="{625AA931-007E-4AB1-AA5E-A35A3C70A714}"/>
              </a:ext>
            </a:extLst>
          </p:cNvPr>
          <p:cNvSpPr>
            <a:spLocks noGrp="1"/>
          </p:cNvSpPr>
          <p:nvPr>
            <p:ph idx="1"/>
          </p:nvPr>
        </p:nvSpPr>
        <p:spPr/>
        <p:txBody>
          <a:bodyPr>
            <a:normAutofit/>
          </a:bodyPr>
          <a:lstStyle/>
          <a:p>
            <a:r>
              <a:rPr lang="en-US" dirty="0"/>
              <a:t>Risks-and-rewards model is preferred by principle-based accounting.</a:t>
            </a:r>
          </a:p>
          <a:p>
            <a:r>
              <a:rPr lang="en-US" dirty="0"/>
              <a:t>Extra ordinary items are shown below the net income in principle based accounting.</a:t>
            </a:r>
          </a:p>
          <a:p>
            <a:r>
              <a:rPr lang="en-US" dirty="0"/>
              <a:t>Calculation under principle-based accounting averages the individual interim period additional share.</a:t>
            </a:r>
          </a:p>
          <a:p>
            <a:r>
              <a:rPr lang="en-US" dirty="0"/>
              <a:t>Development costs are termed "expenses" under principle-based accounting.</a:t>
            </a:r>
          </a:p>
          <a:p>
            <a:r>
              <a:rPr lang="en-US" dirty="0"/>
              <a:t> Corporations can choose between LIFO and FIFO under the principle based accounting system.</a:t>
            </a:r>
          </a:p>
          <a:p>
            <a:r>
              <a:rPr lang="en-US" dirty="0"/>
              <a:t>Principle based accounting is used locally in the United States.</a:t>
            </a:r>
          </a:p>
          <a:p>
            <a:r>
              <a:rPr lang="en-US" dirty="0"/>
              <a:t>Does not allow for inventory market reversals in case of increase in the market value.</a:t>
            </a:r>
          </a:p>
          <a:p>
            <a:endParaRPr lang="en-US" dirty="0"/>
          </a:p>
          <a:p>
            <a:endParaRPr lang="en-US" dirty="0"/>
          </a:p>
          <a:p>
            <a:endParaRPr lang="en-US" dirty="0"/>
          </a:p>
        </p:txBody>
      </p:sp>
    </p:spTree>
    <p:extLst>
      <p:ext uri="{BB962C8B-B14F-4D97-AF65-F5344CB8AC3E}">
        <p14:creationId xmlns:p14="http://schemas.microsoft.com/office/powerpoint/2010/main" val="344485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A431D-744B-4333-A4F8-F31319D1DF27}"/>
              </a:ext>
            </a:extLst>
          </p:cNvPr>
          <p:cNvSpPr>
            <a:spLocks noGrp="1"/>
          </p:cNvSpPr>
          <p:nvPr>
            <p:ph type="title"/>
          </p:nvPr>
        </p:nvSpPr>
        <p:spPr/>
        <p:txBody>
          <a:bodyPr/>
          <a:lstStyle/>
          <a:p>
            <a:pPr algn="ctr"/>
            <a:r>
              <a:rPr lang="en-US" b="1" dirty="0"/>
              <a:t>Continued:</a:t>
            </a:r>
            <a:br>
              <a:rPr lang="en-US" b="1" dirty="0"/>
            </a:br>
            <a:r>
              <a:rPr lang="en-US" b="1" dirty="0"/>
              <a:t>2.Principle Based Accounting</a:t>
            </a:r>
          </a:p>
        </p:txBody>
      </p:sp>
      <p:sp>
        <p:nvSpPr>
          <p:cNvPr id="3" name="Content Placeholder 2">
            <a:extLst>
              <a:ext uri="{FF2B5EF4-FFF2-40B4-BE49-F238E27FC236}">
                <a16:creationId xmlns:a16="http://schemas.microsoft.com/office/drawing/2014/main" id="{E2BDE9A1-3968-4FCE-9973-454B9E5CB7C9}"/>
              </a:ext>
            </a:extLst>
          </p:cNvPr>
          <p:cNvSpPr>
            <a:spLocks noGrp="1"/>
          </p:cNvSpPr>
          <p:nvPr>
            <p:ph idx="1"/>
          </p:nvPr>
        </p:nvSpPr>
        <p:spPr/>
        <p:txBody>
          <a:bodyPr/>
          <a:lstStyle/>
          <a:p>
            <a:r>
              <a:rPr lang="en-US" dirty="0"/>
              <a:t>Fair value asset revaluation is not allowed under principle based accounting.</a:t>
            </a:r>
          </a:p>
          <a:p>
            <a:r>
              <a:rPr lang="en-US" dirty="0"/>
              <a:t>For all types of assets, prince based accounting takes a more conservative approach and forbids reversals of impairment losses.</a:t>
            </a:r>
          </a:p>
          <a:p>
            <a:r>
              <a:rPr lang="en-US" dirty="0"/>
              <a:t>Long-lived assets, such as structures, furnishings, and machinery, must be valued at historic cost and depreciated correctly under principle-based accounting.</a:t>
            </a:r>
          </a:p>
          <a:p>
            <a:r>
              <a:rPr lang="en-US" dirty="0"/>
              <a:t>Does not include the investment property.</a:t>
            </a:r>
          </a:p>
          <a:p>
            <a:endParaRPr lang="en-US" dirty="0"/>
          </a:p>
        </p:txBody>
      </p:sp>
    </p:spTree>
    <p:extLst>
      <p:ext uri="{BB962C8B-B14F-4D97-AF65-F5344CB8AC3E}">
        <p14:creationId xmlns:p14="http://schemas.microsoft.com/office/powerpoint/2010/main" val="223729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1C001-5742-4368-A668-EDFC176805C6}"/>
              </a:ext>
            </a:extLst>
          </p:cNvPr>
          <p:cNvSpPr>
            <a:spLocks noGrp="1"/>
          </p:cNvSpPr>
          <p:nvPr>
            <p:ph type="title"/>
          </p:nvPr>
        </p:nvSpPr>
        <p:spPr/>
        <p:txBody>
          <a:bodyPr/>
          <a:lstStyle/>
          <a:p>
            <a:pPr algn="ctr"/>
            <a:r>
              <a:rPr lang="en-US" b="1" dirty="0"/>
              <a:t>Scenarios in which GAAP and IFRS Handle Situations Differently</a:t>
            </a:r>
          </a:p>
        </p:txBody>
      </p:sp>
      <p:sp>
        <p:nvSpPr>
          <p:cNvPr id="3" name="Content Placeholder 2">
            <a:extLst>
              <a:ext uri="{FF2B5EF4-FFF2-40B4-BE49-F238E27FC236}">
                <a16:creationId xmlns:a16="http://schemas.microsoft.com/office/drawing/2014/main" id="{55B9F5FD-930D-41DC-9442-58860283B0E9}"/>
              </a:ext>
            </a:extLst>
          </p:cNvPr>
          <p:cNvSpPr>
            <a:spLocks noGrp="1"/>
          </p:cNvSpPr>
          <p:nvPr>
            <p:ph idx="1"/>
          </p:nvPr>
        </p:nvSpPr>
        <p:spPr/>
        <p:txBody>
          <a:bodyPr>
            <a:normAutofit fontScale="92500" lnSpcReduction="20000"/>
          </a:bodyPr>
          <a:lstStyle/>
          <a:p>
            <a:r>
              <a:rPr lang="en-US" dirty="0"/>
              <a:t>The FASB has established new financial reporting requirements that were aimed to simplify the measurement of following inventory measurement, according to an article by Ken Tysiac. Except for the LIFO approach, the adjustment was applied to all inventories. The revisions were, nevertheless, adopted by FIFO. In this scenario, however, IFRS (IAS 2) does not allow LIFO inventory measurement, although US GAAP does.</a:t>
            </a:r>
          </a:p>
          <a:p>
            <a:r>
              <a:rPr lang="en-US" dirty="0"/>
              <a:t>In a CFO article on intangible assets targeted in tax audits, Emily Chasan stated that these assets account for a considerable share of business revenues in previous decades. In this situation, US GAAP would prohibit capitalizing internally incurred research expenditures, although IFRS would allow it if certain IAS 38 conditions were met.</a:t>
            </a:r>
          </a:p>
          <a:p>
            <a:r>
              <a:rPr lang="en-US" dirty="0"/>
              <a:t>According to a Wall Street Journal story, the Securities Exchange Commission allowed some sales measures to be altered in extraordinary circumstances. </a:t>
            </a:r>
            <a:r>
              <a:rPr lang="en-US" dirty="0" err="1"/>
              <a:t>Kronforst</a:t>
            </a:r>
            <a:r>
              <a:rPr lang="en-US" dirty="0"/>
              <a:t> et al., 2016). </a:t>
            </a:r>
            <a:r>
              <a:rPr lang="en-US"/>
              <a:t>Meanwhile, IFRS would allow these non-GAAP adjustments, however the non-GAAP revenue adjustments would no longer be applicable to Microsoft at a later date.</a:t>
            </a:r>
            <a:endParaRPr lang="sv-SE" dirty="0"/>
          </a:p>
        </p:txBody>
      </p:sp>
    </p:spTree>
    <p:extLst>
      <p:ext uri="{BB962C8B-B14F-4D97-AF65-F5344CB8AC3E}">
        <p14:creationId xmlns:p14="http://schemas.microsoft.com/office/powerpoint/2010/main" val="3927147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B842D-3C28-4C5D-ABAB-336AE4DDDFD4}"/>
              </a:ext>
            </a:extLst>
          </p:cNvPr>
          <p:cNvSpPr>
            <a:spLocks noGrp="1"/>
          </p:cNvSpPr>
          <p:nvPr>
            <p:ph type="title"/>
          </p:nvPr>
        </p:nvSpPr>
        <p:spPr/>
        <p:txBody>
          <a:bodyPr/>
          <a:lstStyle/>
          <a:p>
            <a:pPr algn="ctr"/>
            <a:r>
              <a:rPr lang="en-US" b="1" dirty="0"/>
              <a:t>Challenges Inherent with Global Corporate Governance</a:t>
            </a:r>
          </a:p>
        </p:txBody>
      </p:sp>
      <p:sp>
        <p:nvSpPr>
          <p:cNvPr id="3" name="Content Placeholder 2">
            <a:extLst>
              <a:ext uri="{FF2B5EF4-FFF2-40B4-BE49-F238E27FC236}">
                <a16:creationId xmlns:a16="http://schemas.microsoft.com/office/drawing/2014/main" id="{DD728D9A-C316-4872-9518-020177F27409}"/>
              </a:ext>
            </a:extLst>
          </p:cNvPr>
          <p:cNvSpPr>
            <a:spLocks noGrp="1"/>
          </p:cNvSpPr>
          <p:nvPr>
            <p:ph idx="1"/>
          </p:nvPr>
        </p:nvSpPr>
        <p:spPr/>
        <p:txBody>
          <a:bodyPr/>
          <a:lstStyle/>
          <a:p>
            <a:r>
              <a:rPr lang="en-US" dirty="0"/>
              <a:t>The personnel and financial resources available to regulators are insufficient.</a:t>
            </a:r>
          </a:p>
          <a:p>
            <a:r>
              <a:rPr lang="en-US" dirty="0"/>
              <a:t>It's tough to enforce contracts.</a:t>
            </a:r>
          </a:p>
          <a:p>
            <a:r>
              <a:rPr lang="en-US" dirty="0"/>
              <a:t>There is a lot of corruption.</a:t>
            </a:r>
          </a:p>
          <a:p>
            <a:r>
              <a:rPr lang="en-US" dirty="0"/>
              <a:t> Efficacy of the Commission. </a:t>
            </a:r>
          </a:p>
          <a:p>
            <a:r>
              <a:rPr lang="en-US" dirty="0"/>
              <a:t>Uncertainty  blindness  of forums. </a:t>
            </a:r>
          </a:p>
          <a:p>
            <a:r>
              <a:rPr lang="en-US" dirty="0"/>
              <a:t>Poor  leadership .</a:t>
            </a:r>
          </a:p>
        </p:txBody>
      </p:sp>
    </p:spTree>
    <p:extLst>
      <p:ext uri="{BB962C8B-B14F-4D97-AF65-F5344CB8AC3E}">
        <p14:creationId xmlns:p14="http://schemas.microsoft.com/office/powerpoint/2010/main" val="357919216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131</TotalTime>
  <Words>937</Words>
  <Application>Microsoft Office PowerPoint</Application>
  <PresentationFormat>Widescreen</PresentationFormat>
  <Paragraphs>80</Paragraphs>
  <Slides>11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Trebuchet MS</vt:lpstr>
      <vt:lpstr>Wingdings 3</vt:lpstr>
      <vt:lpstr>Facet</vt:lpstr>
      <vt:lpstr>GAAP and IFRS</vt:lpstr>
      <vt:lpstr>Introduction to GAAP</vt:lpstr>
      <vt:lpstr>IFRS</vt:lpstr>
      <vt:lpstr>Differences Between Rule-Based and Principle Based accounting 1.Ruled-based</vt:lpstr>
      <vt:lpstr>Continued 1.Ruled-based</vt:lpstr>
      <vt:lpstr>2. Principle Based Accounting</vt:lpstr>
      <vt:lpstr>Continued: 2.Principle Based Accounting</vt:lpstr>
      <vt:lpstr>Scenarios in which GAAP and IFRS Handle Situations Differently</vt:lpstr>
      <vt:lpstr>Challenges Inherent with Global Corporate Governance</vt:lpstr>
      <vt:lpstr>Change from GAAP to IFRS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GAAP and IFRS</dc:title>
  <dc:creator>USER</dc:creator>
  <cp:lastModifiedBy>USER</cp:lastModifiedBy>
  <cp:revision>3</cp:revision>
  <dcterms:created xsi:type="dcterms:W3CDTF">2021-06-17T07:07:53Z</dcterms:created>
  <dcterms:modified xsi:type="dcterms:W3CDTF">2021-06-17T13:23:42Z</dcterms:modified>
</cp:coreProperties>
</file>